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5988"/>
  </p:normalViewPr>
  <p:slideViewPr>
    <p:cSldViewPr snapToGrid="0" snapToObjects="1">
      <p:cViewPr varScale="1">
        <p:scale>
          <a:sx n="112" d="100"/>
          <a:sy n="112" d="100"/>
        </p:scale>
        <p:origin x="48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C1E909-6722-924C-AA64-69F1C9E7B1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503F1D9-4C27-8C4B-B61F-E58667EA4A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8B64A4-75F8-CA4D-B1BE-501498306D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C6F0A-6965-6347-89D5-7FEBBF472B22}" type="datetimeFigureOut">
              <a:rPr lang="en-US" smtClean="0"/>
              <a:t>9/30/20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C07399-6D87-0E4F-B3F2-71C228EF63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A35F62-D512-874C-AA1D-E997934B8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E952C-0756-314D-9F0B-9BACC204F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838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A49D8E-2537-374D-8584-DB781B5951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5DF827-2533-A047-97C4-5301DE1F43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A835E1-5CE9-E440-8765-23BD3FF5DA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C6F0A-6965-6347-89D5-7FEBBF472B22}" type="datetimeFigureOut">
              <a:rPr lang="en-US" smtClean="0"/>
              <a:t>9/30/20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F23C33-5591-434E-8952-3A1AE6D265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D2A4E6-861E-A94B-BBE9-385D96C0A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E952C-0756-314D-9F0B-9BACC204F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4989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ABC3CD0-C07A-3946-A079-31E0E9B8DC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05E675-FCC5-A141-B10D-4D362EAFA0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E43332-95FD-3C4A-BF5D-1BA29005B8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C6F0A-6965-6347-89D5-7FEBBF472B22}" type="datetimeFigureOut">
              <a:rPr lang="en-US" smtClean="0"/>
              <a:t>9/30/20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4F615B-07B9-F844-A779-46EFA79D30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54459E-540B-7E47-9E65-0746E3226A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E952C-0756-314D-9F0B-9BACC204F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158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B61A04-3866-0549-AF56-116CABAB76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03E892-D97B-DE49-AF54-E34100E3CF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44CDC8-F2A5-7C42-A423-44D9024C52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C6F0A-6965-6347-89D5-7FEBBF472B22}" type="datetimeFigureOut">
              <a:rPr lang="en-US" smtClean="0"/>
              <a:t>9/30/20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7297C0-5050-3743-A118-0732955C78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75D8CE-A9B7-994A-8976-8D50642E76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E952C-0756-314D-9F0B-9BACC204F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7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910AE1-281A-9646-B5F0-7F6936A878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8623DF-088F-3748-AABC-C3541A3394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0311C0-D592-EE40-AE90-2DE170CA27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C6F0A-6965-6347-89D5-7FEBBF472B22}" type="datetimeFigureOut">
              <a:rPr lang="en-US" smtClean="0"/>
              <a:t>9/30/20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BCEDE5-EC6E-FF4E-A9E4-D6ABA4D681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ABBC9A-93B6-F249-89BF-A601C853E2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E952C-0756-314D-9F0B-9BACC204F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133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7AB420-05D0-F842-AB4D-E6765371D7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04B49C-4D19-9544-95D3-BE7149F6F2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058A77-1312-F945-86AD-5651DD4441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8F79E3-EA04-A745-B0BE-7F4B79BBA1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C6F0A-6965-6347-89D5-7FEBBF472B22}" type="datetimeFigureOut">
              <a:rPr lang="en-US" smtClean="0"/>
              <a:t>9/30/20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A98188-1A66-EF41-9887-FA6FAF796E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F999C9-B1BD-C841-A4B8-60B406E016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E952C-0756-314D-9F0B-9BACC204F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531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02929D-057C-7C42-A7C5-8F6AF7ED40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661FE4-EC74-A04C-89E4-AA692CA120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B34D56-8717-FE4D-985D-428D679ED7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E828CFD-F221-2C49-B785-01E76EA995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870602D-6A04-1A45-90F4-F7AF2516DD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56B4EE5-C091-244C-9BC3-563BD16D3C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C6F0A-6965-6347-89D5-7FEBBF472B22}" type="datetimeFigureOut">
              <a:rPr lang="en-US" smtClean="0"/>
              <a:t>9/30/20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8A8F4E2-D100-0D49-A892-F460C2D9A5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FC6576F-08A3-5C4E-8F98-16582EBC2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E952C-0756-314D-9F0B-9BACC204F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995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E77981-B8F0-3F4F-9BCA-8AB534A919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ACC6414-54D1-7745-98E4-87AC76A7AA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C6F0A-6965-6347-89D5-7FEBBF472B22}" type="datetimeFigureOut">
              <a:rPr lang="en-US" smtClean="0"/>
              <a:t>9/30/20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9828C03-34AD-194D-A1F7-ECAC23D62D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33EEE3-3BCF-1E4A-A6B6-99196819A4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E952C-0756-314D-9F0B-9BACC204F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312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63F695F-B8E5-944B-A536-3076CF8B0B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C6F0A-6965-6347-89D5-7FEBBF472B22}" type="datetimeFigureOut">
              <a:rPr lang="en-US" smtClean="0"/>
              <a:t>9/30/20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3E38A6-61E9-E04C-9C41-5880F4834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065A36-9508-A140-B1C9-87576B003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E952C-0756-314D-9F0B-9BACC204F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210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F1143A-D2F0-324C-AFBA-4619427769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D97F71-CC0E-8D41-8842-F69227DBFA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CB40CB-151F-9D4C-88A9-A318EC8159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783534-5D73-5942-9416-48A5A3C664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C6F0A-6965-6347-89D5-7FEBBF472B22}" type="datetimeFigureOut">
              <a:rPr lang="en-US" smtClean="0"/>
              <a:t>9/30/20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B7C96E-7B55-B545-9028-FB66178DBE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998F1D-F48F-BB49-A8FF-963C1986A6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E952C-0756-314D-9F0B-9BACC204F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910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4DA26D-4F1F-7646-A286-104D71DC66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3D99A6B-E8E1-E74D-A79D-5FC898BAEA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7659A5-0E36-4446-B0AB-AFCC3313FB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AD578D-52CB-3744-AAD0-3C3E6D0E0E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C6F0A-6965-6347-89D5-7FEBBF472B22}" type="datetimeFigureOut">
              <a:rPr lang="en-US" smtClean="0"/>
              <a:t>9/30/20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8D8172-CECD-7D4F-9DB7-9B8E5F885D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4F40AB-085E-064F-AA2D-EA46AA1E26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E952C-0756-314D-9F0B-9BACC204F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188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EF5900A-BCE5-F44E-9C03-6E73A47930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3C855E-AD00-2249-95BB-A83FC05190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01CC77-F7D0-6244-B5E2-A76AAB51F9C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4C6F0A-6965-6347-89D5-7FEBBF472B22}" type="datetimeFigureOut">
              <a:rPr lang="en-US" smtClean="0"/>
              <a:t>9/30/20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B0FA71-8D23-7D49-AE88-8D3064F04A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5E7F57-E8D0-0243-B809-C21F0606EC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7E952C-0756-314D-9F0B-9BACC204F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199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26BD116-D012-7043-8540-0367A70975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5368" y="2043663"/>
            <a:ext cx="6105194" cy="2031055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‘Documentation’ vs. ‘description’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DFBB00B-C92F-2843-B523-0D7B2D52CB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5368" y="4074718"/>
            <a:ext cx="6105194" cy="682079"/>
          </a:xfrm>
        </p:spPr>
        <p:txBody>
          <a:bodyPr>
            <a:normAutofit/>
          </a:bodyPr>
          <a:lstStyle/>
          <a:p>
            <a:r>
              <a:rPr lang="en-US" sz="1700">
                <a:solidFill>
                  <a:srgbClr val="FFFFFF"/>
                </a:solidFill>
              </a:rPr>
              <a:t>Himmelmann, Nikolaus. 1998. Documentary and descriptive linguistics. Linguistics 36, 161-195. Berlin: Mouton De Gruyter.</a:t>
            </a:r>
          </a:p>
        </p:txBody>
      </p:sp>
    </p:spTree>
    <p:extLst>
      <p:ext uri="{BB962C8B-B14F-4D97-AF65-F5344CB8AC3E}">
        <p14:creationId xmlns:p14="http://schemas.microsoft.com/office/powerpoint/2010/main" val="42663903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DA7DC74-D73F-A545-8872-922799B261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US" sz="4000">
                <a:solidFill>
                  <a:srgbClr val="FFFFFF"/>
                </a:solidFill>
              </a:rPr>
              <a:t>The takeaway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EAEF03-9DDC-F14C-AB67-14D38868B7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092970"/>
            <a:ext cx="9833548" cy="2693976"/>
          </a:xfrm>
        </p:spPr>
        <p:txBody>
          <a:bodyPr anchor="ctr">
            <a:normAutofit/>
          </a:bodyPr>
          <a:lstStyle/>
          <a:p>
            <a:r>
              <a:rPr lang="en-US" sz="3000" dirty="0">
                <a:solidFill>
                  <a:srgbClr val="000000"/>
                </a:solidFill>
              </a:rPr>
              <a:t>Language documentation and description can be thought of as two separate endeavors:</a:t>
            </a:r>
          </a:p>
          <a:p>
            <a:pPr lvl="1"/>
            <a:r>
              <a:rPr lang="en-US" sz="3000" b="1" dirty="0">
                <a:solidFill>
                  <a:srgbClr val="000000"/>
                </a:solidFill>
              </a:rPr>
              <a:t>language documentation</a:t>
            </a:r>
            <a:r>
              <a:rPr lang="en-US" sz="3000" dirty="0">
                <a:solidFill>
                  <a:srgbClr val="000000"/>
                </a:solidFill>
              </a:rPr>
              <a:t> seeking to collect and record primary data/ texts, and </a:t>
            </a:r>
          </a:p>
          <a:p>
            <a:pPr lvl="1"/>
            <a:r>
              <a:rPr lang="en-US" sz="3000" b="1" dirty="0">
                <a:solidFill>
                  <a:srgbClr val="000000"/>
                </a:solidFill>
              </a:rPr>
              <a:t>language description</a:t>
            </a:r>
            <a:r>
              <a:rPr lang="en-US" sz="3000" dirty="0">
                <a:solidFill>
                  <a:srgbClr val="000000"/>
                </a:solidFill>
              </a:rPr>
              <a:t> seeking data to lead to a grammar or descriptive analysis. </a:t>
            </a:r>
          </a:p>
        </p:txBody>
      </p:sp>
    </p:spTree>
    <p:extLst>
      <p:ext uri="{BB962C8B-B14F-4D97-AF65-F5344CB8AC3E}">
        <p14:creationId xmlns:p14="http://schemas.microsoft.com/office/powerpoint/2010/main" val="41056973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DA7DC74-D73F-A545-8872-922799B261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US" sz="4000">
                <a:solidFill>
                  <a:srgbClr val="FFFFFF"/>
                </a:solidFill>
              </a:rPr>
              <a:t>The takeaway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EAEF03-9DDC-F14C-AB67-14D38868B7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092970"/>
            <a:ext cx="9833548" cy="2693976"/>
          </a:xfrm>
        </p:spPr>
        <p:txBody>
          <a:bodyPr anchor="ctr">
            <a:normAutofit/>
          </a:bodyPr>
          <a:lstStyle/>
          <a:p>
            <a:r>
              <a:rPr lang="en-US" sz="3000" dirty="0">
                <a:solidFill>
                  <a:srgbClr val="000000"/>
                </a:solidFill>
              </a:rPr>
              <a:t>These are (inter)related enterprises but can have very different methodologies. </a:t>
            </a:r>
          </a:p>
          <a:p>
            <a:r>
              <a:rPr lang="en-US" sz="3000" i="1" dirty="0">
                <a:solidFill>
                  <a:srgbClr val="000000"/>
                </a:solidFill>
              </a:rPr>
              <a:t>One should be aware of the basic assumptions and methodologies of language documentation.</a:t>
            </a:r>
            <a:endParaRPr lang="en-US" sz="3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84312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77379AD-ECB4-5249-8926-22955D778B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US" sz="4000">
                <a:solidFill>
                  <a:srgbClr val="FFFFFF"/>
                </a:solidFill>
              </a:rPr>
              <a:t>Documentation vs. description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37702A-4A54-AA4D-8410-C91A1883F2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092970"/>
            <a:ext cx="9833548" cy="2693976"/>
          </a:xfrm>
        </p:spPr>
        <p:txBody>
          <a:bodyPr anchor="ctr">
            <a:normAutofit/>
          </a:bodyPr>
          <a:lstStyle/>
          <a:p>
            <a:pPr fontAlgn="base"/>
            <a:r>
              <a:rPr lang="en-US" sz="3000" dirty="0">
                <a:solidFill>
                  <a:srgbClr val="000000"/>
                </a:solidFill>
              </a:rPr>
              <a:t>Distinguishing between documentation and description: </a:t>
            </a:r>
          </a:p>
          <a:p>
            <a:pPr lvl="1" fontAlgn="base"/>
            <a:r>
              <a:rPr lang="en-US" sz="3000" dirty="0">
                <a:solidFill>
                  <a:srgbClr val="000000"/>
                </a:solidFill>
              </a:rPr>
              <a:t>documentation = collecting, transcribing, translating primary data; </a:t>
            </a:r>
          </a:p>
          <a:p>
            <a:pPr lvl="1" fontAlgn="base"/>
            <a:r>
              <a:rPr lang="en-US" sz="3000" dirty="0">
                <a:solidFill>
                  <a:srgbClr val="000000"/>
                </a:solidFill>
              </a:rPr>
              <a:t>description = low-level / descriptive analysis of the data. </a:t>
            </a:r>
          </a:p>
        </p:txBody>
      </p:sp>
    </p:spTree>
    <p:extLst>
      <p:ext uri="{BB962C8B-B14F-4D97-AF65-F5344CB8AC3E}">
        <p14:creationId xmlns:p14="http://schemas.microsoft.com/office/powerpoint/2010/main" val="5232217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76A79C8-C6B6-3F4F-A540-605B5F3519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US" sz="4000">
                <a:solidFill>
                  <a:srgbClr val="FFFFFF"/>
                </a:solidFill>
              </a:rPr>
              <a:t>Different views of documentation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24FEB3-29D2-A94C-BBD0-ED70828096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092970"/>
            <a:ext cx="9833548" cy="2693976"/>
          </a:xfrm>
        </p:spPr>
        <p:txBody>
          <a:bodyPr anchor="ctr">
            <a:normAutofit/>
          </a:bodyPr>
          <a:lstStyle/>
          <a:p>
            <a:pPr fontAlgn="base"/>
            <a:r>
              <a:rPr lang="en-US" sz="3000" dirty="0">
                <a:solidFill>
                  <a:srgbClr val="000000"/>
                </a:solidFill>
              </a:rPr>
              <a:t>Two ways of seeing language documentation:</a:t>
            </a:r>
          </a:p>
          <a:p>
            <a:pPr lvl="1" fontAlgn="base"/>
            <a:r>
              <a:rPr lang="en-US" sz="3000" dirty="0">
                <a:solidFill>
                  <a:srgbClr val="000000"/>
                </a:solidFill>
              </a:rPr>
              <a:t>As any kind of collection of primary data where the notes are available to others</a:t>
            </a:r>
          </a:p>
          <a:p>
            <a:pPr lvl="1" fontAlgn="base"/>
            <a:r>
              <a:rPr lang="en-US" sz="3000" dirty="0">
                <a:solidFill>
                  <a:srgbClr val="000000"/>
                </a:solidFill>
              </a:rPr>
              <a:t>As collection of texts, possibly/probably with no goal about writing a grammar or anything similar</a:t>
            </a:r>
          </a:p>
        </p:txBody>
      </p:sp>
    </p:spTree>
    <p:extLst>
      <p:ext uri="{BB962C8B-B14F-4D97-AF65-F5344CB8AC3E}">
        <p14:creationId xmlns:p14="http://schemas.microsoft.com/office/powerpoint/2010/main" val="35454019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4A32EE4-1AE8-304C-A187-8CD194722D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US" sz="4000">
                <a:solidFill>
                  <a:srgbClr val="FFFFFF"/>
                </a:solidFill>
              </a:rPr>
              <a:t>Language documentation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3A16F3-1ECE-E943-8CEC-FDE38FEC76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092970"/>
            <a:ext cx="9833548" cy="2693976"/>
          </a:xfrm>
        </p:spPr>
        <p:txBody>
          <a:bodyPr anchor="ctr">
            <a:noAutofit/>
          </a:bodyPr>
          <a:lstStyle/>
          <a:p>
            <a:r>
              <a:rPr lang="en-US" sz="3000" dirty="0">
                <a:solidFill>
                  <a:srgbClr val="000000"/>
                </a:solidFill>
              </a:rPr>
              <a:t>Language documentation as a field </a:t>
            </a:r>
          </a:p>
          <a:p>
            <a:pPr lvl="1"/>
            <a:r>
              <a:rPr lang="en-US" sz="3000" dirty="0">
                <a:solidFill>
                  <a:srgbClr val="000000"/>
                </a:solidFill>
              </a:rPr>
              <a:t>assumes that language is worth documenting, </a:t>
            </a:r>
          </a:p>
          <a:p>
            <a:pPr lvl="1"/>
            <a:r>
              <a:rPr lang="en-US" sz="3000" dirty="0">
                <a:solidFill>
                  <a:srgbClr val="000000"/>
                </a:solidFill>
              </a:rPr>
              <a:t>is informed by and dependent upon the work of many sub-disciplines, and </a:t>
            </a:r>
          </a:p>
          <a:p>
            <a:pPr lvl="1"/>
            <a:r>
              <a:rPr lang="en-US" sz="3000" dirty="0">
                <a:solidFill>
                  <a:srgbClr val="000000"/>
                </a:solidFill>
              </a:rPr>
              <a:t>sees the recording of primary data as a (if not the) main goal. It is data-driven.</a:t>
            </a:r>
          </a:p>
        </p:txBody>
      </p:sp>
    </p:spTree>
    <p:extLst>
      <p:ext uri="{BB962C8B-B14F-4D97-AF65-F5344CB8AC3E}">
        <p14:creationId xmlns:p14="http://schemas.microsoft.com/office/powerpoint/2010/main" val="23681528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CD1CCC4-FC4C-3C4A-827F-7445171A5C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US" sz="4000">
                <a:solidFill>
                  <a:srgbClr val="FFFFFF"/>
                </a:solidFill>
              </a:rPr>
              <a:t>Format of language documentation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3B85A2-6958-0046-8EB1-A3929E1FD7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2526030"/>
            <a:ext cx="10136474" cy="4046220"/>
          </a:xfrm>
        </p:spPr>
        <p:txBody>
          <a:bodyPr>
            <a:noAutofit/>
          </a:bodyPr>
          <a:lstStyle/>
          <a:p>
            <a:pPr fontAlgn="base"/>
            <a:r>
              <a:rPr lang="en-US" sz="3000" dirty="0">
                <a:solidFill>
                  <a:srgbClr val="000000"/>
                </a:solidFill>
              </a:rPr>
              <a:t>Ideally video, though not always possible</a:t>
            </a:r>
          </a:p>
          <a:p>
            <a:pPr fontAlgn="base"/>
            <a:r>
              <a:rPr lang="en-US" sz="3000" dirty="0">
                <a:solidFill>
                  <a:srgbClr val="000000"/>
                </a:solidFill>
              </a:rPr>
              <a:t>The target is the communicative event as part of a larger sociological setting</a:t>
            </a:r>
          </a:p>
          <a:p>
            <a:pPr fontAlgn="base"/>
            <a:r>
              <a:rPr lang="en-US" sz="3000" dirty="0">
                <a:solidFill>
                  <a:srgbClr val="000000"/>
                </a:solidFill>
              </a:rPr>
              <a:t>Don’t exclude or relegate to a separate section things like language play or speaker commentary. </a:t>
            </a:r>
          </a:p>
          <a:p>
            <a:pPr fontAlgn="base"/>
            <a:r>
              <a:rPr lang="en-US" sz="3000" dirty="0">
                <a:solidFill>
                  <a:srgbClr val="000000"/>
                </a:solidFill>
              </a:rPr>
              <a:t>Paradigms, numbers, etc. may need a separate section of lists. </a:t>
            </a:r>
          </a:p>
          <a:p>
            <a:pPr fontAlgn="base"/>
            <a:r>
              <a:rPr lang="en-US" sz="3000" dirty="0">
                <a:solidFill>
                  <a:srgbClr val="000000"/>
                </a:solidFill>
              </a:rPr>
              <a:t>Data, translations, commentary/metadata should all be included in the final documentation. </a:t>
            </a:r>
          </a:p>
        </p:txBody>
      </p:sp>
    </p:spTree>
    <p:extLst>
      <p:ext uri="{BB962C8B-B14F-4D97-AF65-F5344CB8AC3E}">
        <p14:creationId xmlns:p14="http://schemas.microsoft.com/office/powerpoint/2010/main" val="1046153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E8B1566-8B35-C447-834D-E031C8F573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US" sz="4000">
                <a:solidFill>
                  <a:srgbClr val="FFFFFF"/>
                </a:solidFill>
              </a:rPr>
              <a:t>Major issues in language documentation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28DA54-8C83-8D4B-A34F-B0C7D1E21E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092970"/>
            <a:ext cx="9833548" cy="2693976"/>
          </a:xfrm>
        </p:spPr>
        <p:txBody>
          <a:bodyPr anchor="ctr">
            <a:normAutofit/>
          </a:bodyPr>
          <a:lstStyle/>
          <a:p>
            <a:pPr fontAlgn="base"/>
            <a:r>
              <a:rPr lang="en-US" sz="3000" dirty="0">
                <a:solidFill>
                  <a:srgbClr val="000000"/>
                </a:solidFill>
              </a:rPr>
              <a:t>Which data to collect </a:t>
            </a:r>
          </a:p>
          <a:p>
            <a:pPr fontAlgn="base"/>
            <a:r>
              <a:rPr lang="en-US" sz="3000" dirty="0">
                <a:solidFill>
                  <a:srgbClr val="000000"/>
                </a:solidFill>
              </a:rPr>
              <a:t>How to protect the rights of speakers</a:t>
            </a:r>
          </a:p>
          <a:p>
            <a:pPr fontAlgn="base"/>
            <a:r>
              <a:rPr lang="en-US" sz="3000" dirty="0">
                <a:solidFill>
                  <a:srgbClr val="000000"/>
                </a:solidFill>
              </a:rPr>
              <a:t>How to gather the data </a:t>
            </a:r>
          </a:p>
          <a:p>
            <a:pPr fontAlgn="base"/>
            <a:r>
              <a:rPr lang="en-US" sz="3000" dirty="0">
                <a:solidFill>
                  <a:srgbClr val="000000"/>
                </a:solidFill>
              </a:rPr>
              <a:t>How to present/archive/disseminate it</a:t>
            </a:r>
          </a:p>
        </p:txBody>
      </p:sp>
    </p:spTree>
    <p:extLst>
      <p:ext uri="{BB962C8B-B14F-4D97-AF65-F5344CB8AC3E}">
        <p14:creationId xmlns:p14="http://schemas.microsoft.com/office/powerpoint/2010/main" val="11593291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715E6BE-71B4-FA42-8267-9CB6D16E3A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</a:rPr>
              <a:t>Questions for the field of linguistics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00F624-932F-7E47-9C41-074E45719C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092970"/>
            <a:ext cx="9833548" cy="2693976"/>
          </a:xfrm>
        </p:spPr>
        <p:txBody>
          <a:bodyPr anchor="ctr">
            <a:normAutofit/>
          </a:bodyPr>
          <a:lstStyle/>
          <a:p>
            <a:r>
              <a:rPr lang="en-US" sz="3000" dirty="0">
                <a:solidFill>
                  <a:srgbClr val="000000"/>
                </a:solidFill>
              </a:rPr>
              <a:t>What should we be focusing on?</a:t>
            </a:r>
          </a:p>
          <a:p>
            <a:r>
              <a:rPr lang="en-US" sz="3000" dirty="0">
                <a:solidFill>
                  <a:srgbClr val="000000"/>
                </a:solidFill>
              </a:rPr>
              <a:t>What should we be training our students in?</a:t>
            </a:r>
          </a:p>
          <a:p>
            <a:endParaRPr lang="en-US" sz="3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05335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343</Words>
  <Application>Microsoft Macintosh PowerPoint</Application>
  <PresentationFormat>Widescreen</PresentationFormat>
  <Paragraphs>36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‘Documentation’ vs. ‘description’</vt:lpstr>
      <vt:lpstr>The takeaway</vt:lpstr>
      <vt:lpstr>The takeaway</vt:lpstr>
      <vt:lpstr>Documentation vs. description</vt:lpstr>
      <vt:lpstr>Different views of documentation</vt:lpstr>
      <vt:lpstr>Language documentation</vt:lpstr>
      <vt:lpstr>Format of language documentation</vt:lpstr>
      <vt:lpstr>Major issues in language documentation</vt:lpstr>
      <vt:lpstr>Questions for the field of linguistics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‘Documentation’ vs. ‘description’</dc:title>
  <dc:creator>Sylvia Lauren Schreiner</dc:creator>
  <cp:lastModifiedBy>Sylvia Lauren Schreiner</cp:lastModifiedBy>
  <cp:revision>2</cp:revision>
  <dcterms:created xsi:type="dcterms:W3CDTF">2020-09-30T16:52:25Z</dcterms:created>
  <dcterms:modified xsi:type="dcterms:W3CDTF">2020-09-30T16:54:42Z</dcterms:modified>
</cp:coreProperties>
</file>